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Lst>
  <p:sldSz cx="14630400" cy="82296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Two-stage supervised adaptation: surgical scene literacy followed by joint FOCUS fine-tuning. The Segment and Procedure checkpoints differ in their trainable visual components. Training code and full manifests are not included in the public inference release.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Procedure uses W64 for the full-video pointer and NW2 for both zoom passes. The three stages sample 128, 128 and 64 frames. Windows are 1200 and 100 seconds. The diagram is schematic and contains no patient imagery.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Segment refinement: 50.4 to 55.0 percent on 1577 single-timestamp questions, earlier checkpoint. Segment question windows: 72.7 to 79.1 percent on 422 questions with stated times. Procedure search: 6.8 to 35.1 percent on 746 single-timestamp questions, one checkpoint, before the W64/NW2 split. These are not official challenge scores.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502920"/>
            <a:ext cx="12801600" cy="731520"/>
          </a:xfrm>
          <a:prstGeom prst="rect">
            <a:avLst/>
          </a:prstGeom>
          <a:noFill/>
        </p:spPr>
        <p:txBody>
          <a:bodyPr wrap="none">
            <a:spAutoFit/>
          </a:bodyPr>
          <a:lstStyle/>
          <a:p>
            <a:r>
              <a:rPr sz="3200" b="1">
                <a:solidFill>
                  <a:srgbClr val="142B38"/>
                </a:solidFill>
                <a:latin typeface="Arial"/>
              </a:rPr>
              <a:t>Surgical VLM post-training</a:t>
            </a:r>
          </a:p>
        </p:txBody>
      </p:sp>
      <p:pic>
        <p:nvPicPr>
          <p:cNvPr id="3" name="Picture 2" descr="training.png"/>
          <p:cNvPicPr>
            <a:picLocks noChangeAspect="1"/>
          </p:cNvPicPr>
          <p:nvPr/>
        </p:nvPicPr>
        <p:blipFill>
          <a:blip r:embed="rId2"/>
          <a:stretch>
            <a:fillRect/>
          </a:stretch>
        </p:blipFill>
        <p:spPr>
          <a:xfrm>
            <a:off x="548640" y="1645920"/>
            <a:ext cx="13533120" cy="5181431"/>
          </a:xfrm>
          <a:prstGeom prst="rect">
            <a:avLst/>
          </a:prstGeom>
        </p:spPr>
      </p:pic>
      <p:sp>
        <p:nvSpPr>
          <p:cNvPr id="4" name="TextBox 3"/>
          <p:cNvSpPr txBox="1"/>
          <p:nvPr/>
        </p:nvSpPr>
        <p:spPr>
          <a:xfrm>
            <a:off x="640080" y="7406640"/>
            <a:ext cx="12801600" cy="457200"/>
          </a:xfrm>
          <a:prstGeom prst="rect">
            <a:avLst/>
          </a:prstGeom>
          <a:noFill/>
        </p:spPr>
        <p:txBody>
          <a:bodyPr wrap="none">
            <a:spAutoFit/>
          </a:bodyPr>
          <a:lstStyle/>
          <a:p>
            <a:pPr>
              <a:defRPr sz="1400">
                <a:solidFill>
                  <a:srgbClr val="53636A"/>
                </a:solidFill>
                <a:latin typeface="Arial"/>
              </a:defRPr>
            </a:pPr>
            <a:r>
              <a:t>A solo project by Divyanshu Mishra · Incision Impossible · ORena SAVE FOCUS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502920"/>
            <a:ext cx="12801600" cy="731520"/>
          </a:xfrm>
          <a:prstGeom prst="rect">
            <a:avLst/>
          </a:prstGeom>
          <a:noFill/>
        </p:spPr>
        <p:txBody>
          <a:bodyPr wrap="none">
            <a:spAutoFit/>
          </a:bodyPr>
          <a:lstStyle/>
          <a:p>
            <a:r>
              <a:rPr sz="3200" b="1">
                <a:solidFill>
                  <a:srgbClr val="142B38"/>
                </a:solidFill>
                <a:latin typeface="Arial"/>
              </a:rPr>
              <a:t>Answer, then zoom in</a:t>
            </a:r>
          </a:p>
        </p:txBody>
      </p:sp>
      <p:pic>
        <p:nvPicPr>
          <p:cNvPr id="3" name="Picture 2" descr="search.png"/>
          <p:cNvPicPr>
            <a:picLocks noChangeAspect="1"/>
          </p:cNvPicPr>
          <p:nvPr/>
        </p:nvPicPr>
        <p:blipFill>
          <a:blip r:embed="rId2"/>
          <a:stretch>
            <a:fillRect/>
          </a:stretch>
        </p:blipFill>
        <p:spPr>
          <a:xfrm>
            <a:off x="548640" y="1645920"/>
            <a:ext cx="13533120" cy="5181431"/>
          </a:xfrm>
          <a:prstGeom prst="rect">
            <a:avLst/>
          </a:prstGeom>
        </p:spPr>
      </p:pic>
      <p:sp>
        <p:nvSpPr>
          <p:cNvPr id="4" name="TextBox 3"/>
          <p:cNvSpPr txBox="1"/>
          <p:nvPr/>
        </p:nvSpPr>
        <p:spPr>
          <a:xfrm>
            <a:off x="640080" y="7406640"/>
            <a:ext cx="12801600" cy="457200"/>
          </a:xfrm>
          <a:prstGeom prst="rect">
            <a:avLst/>
          </a:prstGeom>
          <a:noFill/>
        </p:spPr>
        <p:txBody>
          <a:bodyPr wrap="none">
            <a:spAutoFit/>
          </a:bodyPr>
          <a:lstStyle/>
          <a:p>
            <a:pPr>
              <a:defRPr sz="1400">
                <a:solidFill>
                  <a:srgbClr val="53636A"/>
                </a:solidFill>
                <a:latin typeface="Arial"/>
              </a:defRPr>
            </a:pPr>
            <a:r>
              <a:t>W64 → NW2 · local inference · one model resident at a time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502920"/>
            <a:ext cx="12801600" cy="731520"/>
          </a:xfrm>
          <a:prstGeom prst="rect">
            <a:avLst/>
          </a:prstGeom>
          <a:noFill/>
        </p:spPr>
        <p:txBody>
          <a:bodyPr wrap="none">
            <a:spAutoFit/>
          </a:bodyPr>
          <a:lstStyle/>
          <a:p>
            <a:r>
              <a:rPr sz="3200" b="1">
                <a:solidFill>
                  <a:srgbClr val="142B38"/>
                </a:solidFill>
                <a:latin typeface="Arial"/>
              </a:rPr>
              <a:t>Evaluate the evidence policy</a:t>
            </a:r>
          </a:p>
        </p:txBody>
      </p:sp>
      <p:pic>
        <p:nvPicPr>
          <p:cNvPr id="3" name="Picture 2" descr="results.png"/>
          <p:cNvPicPr>
            <a:picLocks noChangeAspect="1"/>
          </p:cNvPicPr>
          <p:nvPr/>
        </p:nvPicPr>
        <p:blipFill>
          <a:blip r:embed="rId2"/>
          <a:stretch>
            <a:fillRect/>
          </a:stretch>
        </p:blipFill>
        <p:spPr>
          <a:xfrm>
            <a:off x="548640" y="1645920"/>
            <a:ext cx="13533120" cy="5413248"/>
          </a:xfrm>
          <a:prstGeom prst="rect">
            <a:avLst/>
          </a:prstGeom>
        </p:spPr>
      </p:pic>
      <p:sp>
        <p:nvSpPr>
          <p:cNvPr id="4" name="TextBox 3"/>
          <p:cNvSpPr txBox="1"/>
          <p:nvPr/>
        </p:nvSpPr>
        <p:spPr>
          <a:xfrm>
            <a:off x="640080" y="7406640"/>
            <a:ext cx="12801600" cy="457200"/>
          </a:xfrm>
          <a:prstGeom prst="rect">
            <a:avLst/>
          </a:prstGeom>
          <a:noFill/>
        </p:spPr>
        <p:txBody>
          <a:bodyPr wrap="none">
            <a:spAutoFit/>
          </a:bodyPr>
          <a:lstStyle/>
          <a:p>
            <a:pPr>
              <a:defRPr sz="1400">
                <a:solidFill>
                  <a:srgbClr val="53636A"/>
                </a:solidFill>
                <a:latin typeface="Arial"/>
              </a:defRPr>
            </a:pPr>
            <a:r>
              <a:t>Local offline studies · separate subsets · gains are not additive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